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14"/>
  </p:notesMasterIdLst>
  <p:sldIdLst>
    <p:sldId id="256" r:id="rId2"/>
    <p:sldId id="293" r:id="rId3"/>
    <p:sldId id="351" r:id="rId4"/>
    <p:sldId id="427" r:id="rId5"/>
    <p:sldId id="422" r:id="rId6"/>
    <p:sldId id="454" r:id="rId7"/>
    <p:sldId id="459" r:id="rId8"/>
    <p:sldId id="460" r:id="rId9"/>
    <p:sldId id="448" r:id="rId10"/>
    <p:sldId id="461" r:id="rId11"/>
    <p:sldId id="456" r:id="rId12"/>
    <p:sldId id="406" r:id="rId13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826D"/>
    <a:srgbClr val="800000"/>
    <a:srgbClr val="FFE0C1"/>
    <a:srgbClr val="FFD3A7"/>
    <a:srgbClr val="CCFFCC"/>
    <a:srgbClr val="F48074"/>
    <a:srgbClr val="FFB3B3"/>
    <a:srgbClr val="FF6600"/>
    <a:srgbClr val="CC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9" autoAdjust="0"/>
    <p:restoredTop sz="99657" autoAdjust="0"/>
  </p:normalViewPr>
  <p:slideViewPr>
    <p:cSldViewPr>
      <p:cViewPr>
        <p:scale>
          <a:sx n="125" d="100"/>
          <a:sy n="125" d="100"/>
        </p:scale>
        <p:origin x="-134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Доверяю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Президент РФ</c:v>
                </c:pt>
                <c:pt idx="1">
                  <c:v>Губернатор Чукотского автономного округа</c:v>
                </c:pt>
                <c:pt idx="2">
                  <c:v>Правительство Российской Федерации</c:v>
                </c:pt>
                <c:pt idx="3">
                  <c:v>Полномочный представитель Президента в ДФО</c:v>
                </c:pt>
                <c:pt idx="4">
                  <c:v>Чукотская окружная дума</c:v>
                </c:pt>
                <c:pt idx="5">
                  <c:v>Правительство Чукотского автономного округа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71.8</c:v>
                </c:pt>
                <c:pt idx="1">
                  <c:v>52.4</c:v>
                </c:pt>
                <c:pt idx="2">
                  <c:v>33.200000000000003</c:v>
                </c:pt>
                <c:pt idx="3">
                  <c:v>38.4</c:v>
                </c:pt>
                <c:pt idx="4">
                  <c:v>27</c:v>
                </c:pt>
                <c:pt idx="5">
                  <c:v>48.599999999999994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доверяю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Президент РФ</c:v>
                </c:pt>
                <c:pt idx="1">
                  <c:v>Губернатор Чукотского автономного округа</c:v>
                </c:pt>
                <c:pt idx="2">
                  <c:v>Правительство Российской Федерации</c:v>
                </c:pt>
                <c:pt idx="3">
                  <c:v>Полномочный представитель Президента в ДФО</c:v>
                </c:pt>
                <c:pt idx="4">
                  <c:v>Чукотская окружная дума</c:v>
                </c:pt>
                <c:pt idx="5">
                  <c:v>Правительство Чукотского автономного округа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25</c:v>
                </c:pt>
                <c:pt idx="1">
                  <c:v>34.799999999999997</c:v>
                </c:pt>
                <c:pt idx="2">
                  <c:v>42.599999999999994</c:v>
                </c:pt>
                <c:pt idx="3">
                  <c:v>33.4</c:v>
                </c:pt>
                <c:pt idx="4">
                  <c:v>35.200000000000003</c:v>
                </c:pt>
                <c:pt idx="5">
                  <c:v>35.599999999999994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Президент РФ</c:v>
                </c:pt>
                <c:pt idx="1">
                  <c:v>Губернатор Чукотского автономного округа</c:v>
                </c:pt>
                <c:pt idx="2">
                  <c:v>Правительство Российской Федерации</c:v>
                </c:pt>
                <c:pt idx="3">
                  <c:v>Полномочный представитель Президента в ДФО</c:v>
                </c:pt>
                <c:pt idx="4">
                  <c:v>Чукотская окружная дума</c:v>
                </c:pt>
                <c:pt idx="5">
                  <c:v>Правительство Чукотского автономного округа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3.2</c:v>
                </c:pt>
                <c:pt idx="1">
                  <c:v>12.8</c:v>
                </c:pt>
                <c:pt idx="2">
                  <c:v>24.2</c:v>
                </c:pt>
                <c:pt idx="3">
                  <c:v>28.2</c:v>
                </c:pt>
                <c:pt idx="4">
                  <c:v>37.799999999999997</c:v>
                </c:pt>
                <c:pt idx="5">
                  <c:v>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704576"/>
        <c:axId val="53706112"/>
        <c:axId val="0"/>
      </c:bar3DChart>
      <c:catAx>
        <c:axId val="537045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53706112"/>
        <c:crosses val="autoZero"/>
        <c:auto val="1"/>
        <c:lblAlgn val="ctr"/>
        <c:lblOffset val="100"/>
        <c:noMultiLvlLbl val="0"/>
      </c:catAx>
      <c:valAx>
        <c:axId val="53706112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537045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5534711286089355"/>
          <c:y val="0.12530655953414147"/>
          <c:w val="0.41409733158355205"/>
          <c:h val="0.8746935404526602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Знаю, слышал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«Баимка»</c:v>
                </c:pt>
                <c:pt idx="1">
                  <c:v>«Кекура»</c:v>
                </c:pt>
                <c:pt idx="2">
                  <c:v>«Беринговский»</c:v>
                </c:pt>
                <c:pt idx="3">
                  <c:v>ПАТЭС академик Ломоносов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64.599999999999994</c:v>
                </c:pt>
                <c:pt idx="1">
                  <c:v>62.2</c:v>
                </c:pt>
                <c:pt idx="2">
                  <c:v>56.8</c:v>
                </c:pt>
                <c:pt idx="3">
                  <c:v>66.8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46-484F-82FC-6A8B540A69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Впервые слышу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«Баимка»</c:v>
                </c:pt>
                <c:pt idx="1">
                  <c:v>«Кекура»</c:v>
                </c:pt>
                <c:pt idx="2">
                  <c:v>«Беринговский»</c:v>
                </c:pt>
                <c:pt idx="3">
                  <c:v>ПАТЭС академик Ломоносов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12.2</c:v>
                </c:pt>
                <c:pt idx="1">
                  <c:v>26.4</c:v>
                </c:pt>
                <c:pt idx="2">
                  <c:v>22.8</c:v>
                </c:pt>
                <c:pt idx="3">
                  <c:v>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46-484F-82FC-6A8B540A69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«Баимка»</c:v>
                </c:pt>
                <c:pt idx="1">
                  <c:v>«Кекура»</c:v>
                </c:pt>
                <c:pt idx="2">
                  <c:v>«Беринговский»</c:v>
                </c:pt>
                <c:pt idx="3">
                  <c:v>ПАТЭС академик Ломоносов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23.2</c:v>
                </c:pt>
                <c:pt idx="1">
                  <c:v>11.4</c:v>
                </c:pt>
                <c:pt idx="2">
                  <c:v>20.399999999999999</c:v>
                </c:pt>
                <c:pt idx="3">
                  <c:v>20.399999999999999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37278208"/>
        <c:axId val="137279744"/>
        <c:axId val="0"/>
      </c:bar3DChart>
      <c:catAx>
        <c:axId val="1372782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lnSpc>
                <a:spcPts val="1100"/>
              </a:lnSpc>
              <a:defRPr sz="1200"/>
            </a:pPr>
            <a:endParaRPr lang="ru-RU"/>
          </a:p>
        </c:txPr>
        <c:crossAx val="137279744"/>
        <c:crosses val="autoZero"/>
        <c:auto val="1"/>
        <c:lblAlgn val="ctr"/>
        <c:lblOffset val="100"/>
        <c:noMultiLvlLbl val="0"/>
      </c:catAx>
      <c:valAx>
        <c:axId val="1372797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37278208"/>
        <c:crosses val="autoZero"/>
        <c:crossBetween val="between"/>
      </c:valAx>
    </c:plotArea>
    <c:legend>
      <c:legendPos val="l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 b="1" i="0" baseline="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Президент РФ</c:v>
                </c:pt>
                <c:pt idx="1">
                  <c:v>Губернатор Чукотского автономного округа</c:v>
                </c:pt>
                <c:pt idx="2">
                  <c:v>Правительство Российской Федерации</c:v>
                </c:pt>
                <c:pt idx="3">
                  <c:v>Полномочный представитель Президента в ДФО</c:v>
                </c:pt>
                <c:pt idx="4">
                  <c:v>Чукотская окружная дума</c:v>
                </c:pt>
                <c:pt idx="5">
                  <c:v>Правительство Чукотского автономного округа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63.199999999999996</c:v>
                </c:pt>
                <c:pt idx="1">
                  <c:v>51</c:v>
                </c:pt>
                <c:pt idx="2">
                  <c:v>27.599999999999998</c:v>
                </c:pt>
                <c:pt idx="3">
                  <c:v>39.400000000000006</c:v>
                </c:pt>
                <c:pt idx="4">
                  <c:v>24.4</c:v>
                </c:pt>
                <c:pt idx="5">
                  <c:v>43.2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удовлетворен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Президент РФ</c:v>
                </c:pt>
                <c:pt idx="1">
                  <c:v>Губернатор Чукотского автономного округа</c:v>
                </c:pt>
                <c:pt idx="2">
                  <c:v>Правительство Российской Федерации</c:v>
                </c:pt>
                <c:pt idx="3">
                  <c:v>Полномочный представитель Президента в ДФО</c:v>
                </c:pt>
                <c:pt idx="4">
                  <c:v>Чукотская окружная дума</c:v>
                </c:pt>
                <c:pt idx="5">
                  <c:v>Правительство Чукотского автономного округа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24.599999999999998</c:v>
                </c:pt>
                <c:pt idx="1">
                  <c:v>38.200000000000003</c:v>
                </c:pt>
                <c:pt idx="2">
                  <c:v>47.6</c:v>
                </c:pt>
                <c:pt idx="3">
                  <c:v>34.4</c:v>
                </c:pt>
                <c:pt idx="4">
                  <c:v>41</c:v>
                </c:pt>
                <c:pt idx="5">
                  <c:v>40.599999999999994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Президент РФ</c:v>
                </c:pt>
                <c:pt idx="1">
                  <c:v>Губернатор Чукотского автономного округа</c:v>
                </c:pt>
                <c:pt idx="2">
                  <c:v>Правительство Российской Федерации</c:v>
                </c:pt>
                <c:pt idx="3">
                  <c:v>Полномочный представитель Президента в ДФО</c:v>
                </c:pt>
                <c:pt idx="4">
                  <c:v>Чукотская окружная дума</c:v>
                </c:pt>
                <c:pt idx="5">
                  <c:v>Правительство Чукотского автономного округа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12.2</c:v>
                </c:pt>
                <c:pt idx="1">
                  <c:v>10.8</c:v>
                </c:pt>
                <c:pt idx="2">
                  <c:v>24.8</c:v>
                </c:pt>
                <c:pt idx="3">
                  <c:v>26.2</c:v>
                </c:pt>
                <c:pt idx="4">
                  <c:v>34.6</c:v>
                </c:pt>
                <c:pt idx="5">
                  <c:v>16.2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803712"/>
        <c:axId val="144805248"/>
        <c:axId val="0"/>
      </c:bar3DChart>
      <c:catAx>
        <c:axId val="1448037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44805248"/>
        <c:crosses val="autoZero"/>
        <c:auto val="1"/>
        <c:lblAlgn val="ctr"/>
        <c:lblOffset val="100"/>
        <c:noMultiLvlLbl val="0"/>
      </c:catAx>
      <c:valAx>
        <c:axId val="144805248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448037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 b="1" i="0" baseline="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Плохо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Единая Россия</c:v>
                </c:pt>
                <c:pt idx="1">
                  <c:v>КПРФ</c:v>
                </c:pt>
                <c:pt idx="2">
                  <c:v>ЛДПР</c:v>
                </c:pt>
                <c:pt idx="3">
                  <c:v>Справедливая Россия</c:v>
                </c:pt>
                <c:pt idx="4">
                  <c:v>Общероссийский Народный Фронт</c:v>
                </c:pt>
                <c:pt idx="5">
                  <c:v>Общественная палата ЧАО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25.799999999999997</c:v>
                </c:pt>
                <c:pt idx="1">
                  <c:v>38.799999999999997</c:v>
                </c:pt>
                <c:pt idx="2">
                  <c:v>28.2</c:v>
                </c:pt>
                <c:pt idx="3">
                  <c:v>29</c:v>
                </c:pt>
                <c:pt idx="4">
                  <c:v>23.6</c:v>
                </c:pt>
                <c:pt idx="5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Удовлетворительно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Единая Россия</c:v>
                </c:pt>
                <c:pt idx="1">
                  <c:v>КПРФ</c:v>
                </c:pt>
                <c:pt idx="2">
                  <c:v>ЛДПР</c:v>
                </c:pt>
                <c:pt idx="3">
                  <c:v>Справедливая Россия</c:v>
                </c:pt>
                <c:pt idx="4">
                  <c:v>Общероссийский Народный Фронт</c:v>
                </c:pt>
                <c:pt idx="5">
                  <c:v>Общественная палата ЧАО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31.2</c:v>
                </c:pt>
                <c:pt idx="1">
                  <c:v>12.4</c:v>
                </c:pt>
                <c:pt idx="2">
                  <c:v>20.399999999999999</c:v>
                </c:pt>
                <c:pt idx="3">
                  <c:v>10.199999999999999</c:v>
                </c:pt>
                <c:pt idx="4">
                  <c:v>26.8</c:v>
                </c:pt>
                <c:pt idx="5">
                  <c:v>18.2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Хорошо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Единая Россия</c:v>
                </c:pt>
                <c:pt idx="1">
                  <c:v>КПРФ</c:v>
                </c:pt>
                <c:pt idx="2">
                  <c:v>ЛДПР</c:v>
                </c:pt>
                <c:pt idx="3">
                  <c:v>Справедливая Россия</c:v>
                </c:pt>
                <c:pt idx="4">
                  <c:v>Общероссийский Народный Фронт</c:v>
                </c:pt>
                <c:pt idx="5">
                  <c:v>Общественная палата ЧАО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26.6</c:v>
                </c:pt>
                <c:pt idx="1">
                  <c:v>6.2</c:v>
                </c:pt>
                <c:pt idx="2">
                  <c:v>14.8</c:v>
                </c:pt>
                <c:pt idx="3">
                  <c:v>4.5999999999999996</c:v>
                </c:pt>
                <c:pt idx="4">
                  <c:v>22.799999999999997</c:v>
                </c:pt>
                <c:pt idx="5">
                  <c:v>32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Единая Россия</c:v>
                </c:pt>
                <c:pt idx="1">
                  <c:v>КПРФ</c:v>
                </c:pt>
                <c:pt idx="2">
                  <c:v>ЛДПР</c:v>
                </c:pt>
                <c:pt idx="3">
                  <c:v>Справедливая Россия</c:v>
                </c:pt>
                <c:pt idx="4">
                  <c:v>Общероссийский Народный Фронт</c:v>
                </c:pt>
                <c:pt idx="5">
                  <c:v>Общественная палата ЧАО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16.399999999999999</c:v>
                </c:pt>
                <c:pt idx="1">
                  <c:v>42.6</c:v>
                </c:pt>
                <c:pt idx="2">
                  <c:v>36.6</c:v>
                </c:pt>
                <c:pt idx="3">
                  <c:v>56.2</c:v>
                </c:pt>
                <c:pt idx="4">
                  <c:v>26.8</c:v>
                </c:pt>
                <c:pt idx="5">
                  <c:v>32.799999999999997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678400"/>
        <c:axId val="136692480"/>
        <c:axId val="0"/>
      </c:bar3DChart>
      <c:catAx>
        <c:axId val="1366784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36692480"/>
        <c:crosses val="autoZero"/>
        <c:auto val="1"/>
        <c:lblAlgn val="ctr"/>
        <c:lblOffset val="100"/>
        <c:noMultiLvlLbl val="0"/>
      </c:catAx>
      <c:valAx>
        <c:axId val="136692480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366784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 b="1" i="0" baseline="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34711286089355"/>
          <c:y val="0.12530655953414147"/>
          <c:w val="0.41409733158355205"/>
          <c:h val="0.874693540452660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уровень безопасности</c:v>
                </c:pt>
                <c:pt idx="1">
                  <c:v>уровень экологии в вашей местности</c:v>
                </c:pt>
                <c:pt idx="2">
                  <c:v>условия для занятий спортом и физкультурой</c:v>
                </c:pt>
                <c:pt idx="3">
                  <c:v>качество образования</c:v>
                </c:pt>
                <c:pt idx="4">
                  <c:v>качество жкх</c:v>
                </c:pt>
                <c:pt idx="5">
                  <c:v>качество культурной жизни</c:v>
                </c:pt>
                <c:pt idx="6">
                  <c:v>качество дорог</c:v>
                </c:pt>
                <c:pt idx="7">
                  <c:v>уровень доходов</c:v>
                </c:pt>
                <c:pt idx="8">
                  <c:v>качество медицины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9.1999999999999993</c:v>
                </c:pt>
                <c:pt idx="1">
                  <c:v>9.1999999999999993</c:v>
                </c:pt>
                <c:pt idx="2">
                  <c:v>8.3000000000000007</c:v>
                </c:pt>
                <c:pt idx="3">
                  <c:v>8</c:v>
                </c:pt>
                <c:pt idx="4">
                  <c:v>4.9000000000000004</c:v>
                </c:pt>
                <c:pt idx="5">
                  <c:v>4.5</c:v>
                </c:pt>
                <c:pt idx="6">
                  <c:v>3.2</c:v>
                </c:pt>
                <c:pt idx="7">
                  <c:v>2.4</c:v>
                </c:pt>
                <c:pt idx="8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46-484F-82FC-6A8B540A6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05405568"/>
        <c:axId val="137024640"/>
      </c:barChart>
      <c:catAx>
        <c:axId val="2054055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lnSpc>
                <a:spcPts val="1100"/>
              </a:lnSpc>
              <a:defRPr sz="1400" baseline="0"/>
            </a:pPr>
            <a:endParaRPr lang="ru-RU"/>
          </a:p>
        </c:txPr>
        <c:crossAx val="137024640"/>
        <c:crosses val="autoZero"/>
        <c:auto val="1"/>
        <c:lblAlgn val="ctr"/>
        <c:lblOffset val="100"/>
        <c:noMultiLvlLbl val="0"/>
      </c:catAx>
      <c:valAx>
        <c:axId val="13702464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0540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6081799316581752E-2"/>
                  <c:y val="-8.602052755042220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0817993165817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Безусловно, возможны</c:v>
                </c:pt>
                <c:pt idx="1">
                  <c:v>Скорее возможны</c:v>
                </c:pt>
                <c:pt idx="2">
                  <c:v>Маловероятны</c:v>
                </c:pt>
                <c:pt idx="3">
                  <c:v>Не возможны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0.84285714285714286</c:v>
                </c:pt>
                <c:pt idx="1">
                  <c:v>1.9571428571428569</c:v>
                </c:pt>
                <c:pt idx="2">
                  <c:v>65.214285714285708</c:v>
                </c:pt>
                <c:pt idx="3">
                  <c:v>31.985714285714284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194112"/>
        <c:axId val="137196672"/>
        <c:axId val="0"/>
      </c:bar3DChart>
      <c:catAx>
        <c:axId val="1371941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37196672"/>
        <c:crosses val="autoZero"/>
        <c:auto val="1"/>
        <c:lblAlgn val="ctr"/>
        <c:lblOffset val="100"/>
        <c:noMultiLvlLbl val="0"/>
      </c:catAx>
      <c:valAx>
        <c:axId val="137196672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13719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85061845861083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506184586108465E-2"/>
                  <c:y val="-4.6924524335469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Безусловно, да</c:v>
                </c:pt>
                <c:pt idx="1">
                  <c:v>Скорее всего, да</c:v>
                </c:pt>
                <c:pt idx="2">
                  <c:v>Скорее всего, нет</c:v>
                </c:pt>
                <c:pt idx="3">
                  <c:v>Безусловно, нет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0.47142857142857142</c:v>
                </c:pt>
                <c:pt idx="1">
                  <c:v>1.2428571428571427</c:v>
                </c:pt>
                <c:pt idx="2">
                  <c:v>30.757142857142856</c:v>
                </c:pt>
                <c:pt idx="3">
                  <c:v>51.071428571428562</c:v>
                </c:pt>
                <c:pt idx="4">
                  <c:v>16.457142857142859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143424"/>
        <c:axId val="137144960"/>
        <c:axId val="0"/>
      </c:bar3DChart>
      <c:catAx>
        <c:axId val="1371434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37144960"/>
        <c:crosses val="autoZero"/>
        <c:auto val="1"/>
        <c:lblAlgn val="ctr"/>
        <c:lblOffset val="100"/>
        <c:noMultiLvlLbl val="0"/>
      </c:catAx>
      <c:valAx>
        <c:axId val="137144960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137143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742C796-4694-49E0-A631-25DDEDC89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68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0568F5E-EE56-4497-9B6B-AB237B43671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74B2030F-42DE-4E80-8EF0-93E739E829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12446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5E-EE56-4497-9B6B-AB237B43671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2030F-42DE-4E80-8EF0-93E739E829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0470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5E-EE56-4497-9B6B-AB237B43671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2030F-42DE-4E80-8EF0-93E739E829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53805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5E-EE56-4497-9B6B-AB237B43671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2030F-42DE-4E80-8EF0-93E739E829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5201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5E-EE56-4497-9B6B-AB237B43671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2030F-42DE-4E80-8EF0-93E739E829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0795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5E-EE56-4497-9B6B-AB237B43671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2030F-42DE-4E80-8EF0-93E739E829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24292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5E-EE56-4497-9B6B-AB237B43671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2030F-42DE-4E80-8EF0-93E739E829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9310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5E-EE56-4497-9B6B-AB237B43671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25FF3-BD6D-406F-9F4D-A5F49F3321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017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5E-EE56-4497-9B6B-AB237B43671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7A99D-8932-4B6C-9735-AC610BC6E2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783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818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4FCC7-84C3-4BA6-B103-F62F03B8C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8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5E-EE56-4497-9B6B-AB237B43671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EEA20-B82D-478C-8A2F-3A39013FB5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6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5E-EE56-4497-9B6B-AB237B43671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0B518-240E-46E5-8336-7D8AB8120D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43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5E-EE56-4497-9B6B-AB237B43671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F95C8-1BB0-4DCD-8D1B-DB2D5B850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5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5E-EE56-4497-9B6B-AB237B43671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AF1F2-A63F-4C31-BBF8-F8951AE2F4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80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5E-EE56-4497-9B6B-AB237B43671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330C4-DC8A-41FF-9662-34FACB3BFD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6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5E-EE56-4497-9B6B-AB237B43671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F09A5-7505-4183-9F84-E320D09EB2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43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5E-EE56-4497-9B6B-AB237B43671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B7D1D-70C1-4704-9607-DD283873DF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91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5E-EE56-4497-9B6B-AB237B43671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6EDA7-C759-4E36-B1F2-D61BC747B4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9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568F5E-EE56-4497-9B6B-AB237B43671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4B2030F-42DE-4E80-8EF0-93E739E829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827088" y="5157788"/>
            <a:ext cx="7488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6275"/>
                  <a:invGamma/>
                </a:srgbClr>
              </a:gs>
              <a:gs pos="5000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8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11111.doc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8000">
              <a:schemeClr val="accent1">
                <a:lumMod val="9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851275" y="4221163"/>
            <a:ext cx="453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2699792" y="3625492"/>
            <a:ext cx="62648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Общественно-политическая ситуация 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 </a:t>
            </a:r>
            <a:r>
              <a:rPr lang="ru-RU" sz="2400" dirty="0">
                <a:solidFill>
                  <a:srgbClr val="C00000"/>
                </a:solidFill>
              </a:rPr>
              <a:t>Чукотском автономном </a:t>
            </a:r>
            <a:r>
              <a:rPr lang="ru-RU" sz="2400" dirty="0" smtClean="0">
                <a:solidFill>
                  <a:srgbClr val="C00000"/>
                </a:solidFill>
              </a:rPr>
              <a:t>округе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3096344" cy="2385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b="1" cap="small" dirty="0">
                <a:solidFill>
                  <a:srgbClr val="C00000"/>
                </a:solidFill>
              </a:rPr>
              <a:t>Вопрос: </a:t>
            </a:r>
            <a:r>
              <a:rPr lang="ru-RU" sz="1000" b="1" i="1" cap="small" dirty="0">
                <a:solidFill>
                  <a:srgbClr val="C00000"/>
                </a:solidFill>
              </a:rPr>
              <a:t>«Насколько вероятны в Вашем городе или районе общественные акции протеста?» 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193369"/>
              </p:ext>
            </p:extLst>
          </p:nvPr>
        </p:nvGraphicFramePr>
        <p:xfrm>
          <a:off x="1176338" y="3243263"/>
          <a:ext cx="3338512" cy="270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000" b="1" cap="small" dirty="0">
                <a:solidFill>
                  <a:srgbClr val="C00000"/>
                </a:solidFill>
              </a:rPr>
              <a:t>Вопрос: </a:t>
            </a:r>
            <a:r>
              <a:rPr lang="ru-RU" sz="1000" b="1" i="1" cap="small" dirty="0">
                <a:solidFill>
                  <a:srgbClr val="C00000"/>
                </a:solidFill>
              </a:rPr>
              <a:t>«Если такого рода массовые выступления протеста состоятся, </a:t>
            </a:r>
            <a:r>
              <a:rPr lang="ru-RU" sz="1050" b="1" i="1" cap="all" dirty="0">
                <a:solidFill>
                  <a:srgbClr val="C00000"/>
                </a:solidFill>
              </a:rPr>
              <a:t>вы лично </a:t>
            </a:r>
            <a:r>
              <a:rPr lang="ru-RU" sz="1000" b="1" i="1" cap="small" dirty="0">
                <a:solidFill>
                  <a:srgbClr val="C00000"/>
                </a:solidFill>
              </a:rPr>
              <a:t>примете участие в таких акциях?» 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72107678"/>
              </p:ext>
            </p:extLst>
          </p:nvPr>
        </p:nvGraphicFramePr>
        <p:xfrm>
          <a:off x="4641850" y="3243263"/>
          <a:ext cx="3336925" cy="270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EEA20-B82D-478C-8A2F-3A39013FB5A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6633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chemeClr val="bg1"/>
                </a:solidFill>
              </a:rPr>
              <a:t> 6. ПРОТЕСТНЫЕ НАСТРОЕНИЯ В ЧУКОТСКОМ АВТОНОМНОМ ОКРУГЕ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112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5437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8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EEA20-B82D-478C-8A2F-3A39013FB5A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158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7. ЭКОНОМИЧЕСКИЕ ПРОЕКТЫ ЧУКОТСКОГО АВТОНОМНОГО ОКРУГА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464344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Рис. </a:t>
            </a:r>
            <a:r>
              <a:rPr lang="ru-RU" sz="1600" dirty="0" smtClean="0">
                <a:solidFill>
                  <a:srgbClr val="C00000"/>
                </a:solidFill>
              </a:rPr>
              <a:t>7.1. Уровень знаний экономических проектов округа, </a:t>
            </a:r>
            <a:r>
              <a:rPr lang="ru-RU" sz="1600" dirty="0">
                <a:solidFill>
                  <a:srgbClr val="C00000"/>
                </a:solidFill>
              </a:rPr>
              <a:t>%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00628" y="1874942"/>
            <a:ext cx="410527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b="1" i="1" dirty="0">
                <a:solidFill>
                  <a:srgbClr val="C00000"/>
                </a:solidFill>
              </a:rPr>
              <a:t>Вопрос: </a:t>
            </a:r>
            <a:r>
              <a:rPr lang="ru-RU" sz="1000" b="1" i="1" dirty="0" smtClean="0">
                <a:solidFill>
                  <a:srgbClr val="C00000"/>
                </a:solidFill>
              </a:rPr>
              <a:t>«Знаете ли Вы о реализации значимых для Чукотского автономного округа экономических проектов, таких как….» </a:t>
            </a:r>
            <a:endParaRPr lang="ru-RU" sz="1000" b="1" i="1" dirty="0">
              <a:solidFill>
                <a:srgbClr val="C00000"/>
              </a:solidFill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142844" y="714356"/>
            <a:ext cx="792088" cy="648072"/>
            <a:chOff x="1043608" y="5517232"/>
            <a:chExt cx="1080120" cy="864096"/>
          </a:xfrm>
          <a:solidFill>
            <a:srgbClr val="C00000"/>
          </a:solidFill>
        </p:grpSpPr>
        <p:sp>
          <p:nvSpPr>
            <p:cNvPr id="17" name="Прямоугольник 16"/>
            <p:cNvSpPr/>
            <p:nvPr/>
          </p:nvSpPr>
          <p:spPr>
            <a:xfrm>
              <a:off x="1187624" y="5805264"/>
              <a:ext cx="648072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Нашивка 17"/>
            <p:cNvSpPr/>
            <p:nvPr/>
          </p:nvSpPr>
          <p:spPr>
            <a:xfrm>
              <a:off x="1331640" y="5517232"/>
              <a:ext cx="792088" cy="86409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115616" y="5805264"/>
              <a:ext cx="0" cy="288032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043608" y="5805264"/>
              <a:ext cx="0" cy="288032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619799821"/>
              </p:ext>
            </p:extLst>
          </p:nvPr>
        </p:nvGraphicFramePr>
        <p:xfrm>
          <a:off x="750067" y="2428868"/>
          <a:ext cx="7643866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1000100" y="929799"/>
            <a:ext cx="7858180" cy="307777"/>
          </a:xfrm>
          <a:prstGeom prst="rect">
            <a:avLst/>
          </a:prstGeom>
          <a:solidFill>
            <a:srgbClr val="FFE0C1"/>
          </a:solidFill>
          <a:ln w="317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400" dirty="0" smtClean="0"/>
              <a:t>Знание жителей округа о реализации экономических проектов на территории ЧАО</a:t>
            </a:r>
          </a:p>
        </p:txBody>
      </p:sp>
    </p:spTree>
    <p:extLst>
      <p:ext uri="{BB962C8B-B14F-4D97-AF65-F5344CB8AC3E}">
        <p14:creationId xmlns:p14="http://schemas.microsoft.com/office/powerpoint/2010/main" val="2304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4932363" y="692696"/>
            <a:ext cx="3744094" cy="561602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АНО «Информационным агентством «</a:t>
            </a:r>
            <a:r>
              <a:rPr lang="ru-RU" dirty="0"/>
              <a:t>Ч</a:t>
            </a:r>
            <a:r>
              <a:rPr lang="ru-RU" dirty="0" smtClean="0"/>
              <a:t>укотка» в августе 2020 года было проведено социологическое исследование, посвященное изучению социально-экономических проблем в Чукотском автономном округе. Опрошено 1500 респондентов старше 18 лет.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Выборка территориальная, квотная по полу и возрасту.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ru-RU" dirty="0" smtClean="0"/>
              <a:t>Проведена серия фокус-групп в городах Анадырь, </a:t>
            </a:r>
            <a:r>
              <a:rPr lang="ru-RU" dirty="0" err="1" smtClean="0"/>
              <a:t>Певек</a:t>
            </a:r>
            <a:r>
              <a:rPr lang="ru-RU" dirty="0" smtClean="0"/>
              <a:t>, </a:t>
            </a:r>
            <a:r>
              <a:rPr lang="ru-RU" dirty="0" err="1" smtClean="0"/>
              <a:t>Билибино</a:t>
            </a:r>
            <a:r>
              <a:rPr lang="ru-RU" dirty="0" smtClean="0"/>
              <a:t> и поселке Провидения.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dirty="0" smtClean="0">
              <a:solidFill>
                <a:srgbClr val="99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200" dirty="0" smtClean="0"/>
          </a:p>
        </p:txBody>
      </p:sp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2D8E6F-0B4B-4F44-81EF-597DFC15DD81}" type="slidenum">
              <a:rPr lang="ru-RU"/>
              <a:pPr/>
              <a:t>2</a:t>
            </a:fld>
            <a:endParaRPr lang="ru-RU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979613" y="115888"/>
            <a:ext cx="539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ТЕХНИЧЕСКИЕ ПАРАМЕТРЫ ИССЛЕДОВАНИЯ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726482"/>
            <a:ext cx="4248472" cy="403244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317A371-CA6E-41E4-BC68-0F3DAC3EB874}" type="slidenum">
              <a:rPr lang="ru-RU"/>
              <a:pPr/>
              <a:t>3</a:t>
            </a:fld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419475" y="115888"/>
            <a:ext cx="1833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СОДЕРЖАНИЕ</a:t>
            </a:r>
          </a:p>
        </p:txBody>
      </p:sp>
      <p:graphicFrame>
        <p:nvGraphicFramePr>
          <p:cNvPr id="1174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844880"/>
              </p:ext>
            </p:extLst>
          </p:nvPr>
        </p:nvGraphicFramePr>
        <p:xfrm>
          <a:off x="373063" y="1768475"/>
          <a:ext cx="8221662" cy="36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Document" r:id="rId4" imgW="8786654" imgH="3893755" progId="Word.Document.8">
                  <p:embed/>
                </p:oleObj>
              </mc:Choice>
              <mc:Fallback>
                <p:oleObj name="Document" r:id="rId4" imgW="8786654" imgH="3893755" progId="Word.Document.8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1768475"/>
                        <a:ext cx="8221662" cy="364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EEA20-B82D-478C-8A2F-3A39013FB5A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158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1. СОЦИАЛЬНО-ПСИХОЛОГИЧЕСКОЕ САМОЧУВСТВИЕ ЖИТЕЛЕЙ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7" name="Группа 4"/>
          <p:cNvGrpSpPr/>
          <p:nvPr/>
        </p:nvGrpSpPr>
        <p:grpSpPr>
          <a:xfrm>
            <a:off x="142844" y="1124744"/>
            <a:ext cx="792088" cy="648072"/>
            <a:chOff x="1043608" y="5517232"/>
            <a:chExt cx="1080120" cy="864096"/>
          </a:xfrm>
          <a:solidFill>
            <a:srgbClr val="C00000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1187624" y="5805264"/>
              <a:ext cx="648072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Нашивка 8"/>
            <p:cNvSpPr/>
            <p:nvPr/>
          </p:nvSpPr>
          <p:spPr>
            <a:xfrm>
              <a:off x="1331640" y="5517232"/>
              <a:ext cx="792088" cy="86409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1115616" y="5805264"/>
              <a:ext cx="0" cy="288032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043608" y="5805264"/>
              <a:ext cx="0" cy="288032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1000100" y="1348544"/>
            <a:ext cx="7858180" cy="3724096"/>
          </a:xfrm>
          <a:prstGeom prst="rect">
            <a:avLst/>
          </a:prstGeom>
          <a:solidFill>
            <a:srgbClr val="FFE0C1"/>
          </a:solidFill>
          <a:ln w="317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400" dirty="0"/>
              <a:t>Оценка населением </a:t>
            </a:r>
            <a:r>
              <a:rPr lang="ru-RU" sz="1400" dirty="0" smtClean="0"/>
              <a:t>социально-экономической ситуации Чукотского </a:t>
            </a:r>
            <a:r>
              <a:rPr lang="ru-RU" sz="1400" dirty="0"/>
              <a:t>автономного округа выглядит следующим образом: 34,8% посчитали что жизнь в округе за последние год-два не изменилась, 34,6% посчитали что произошли позитивные изменения в округе, 17,7% считают, что жизнь изменилась к худшему, 5,7% назвали жизнь </a:t>
            </a:r>
            <a:r>
              <a:rPr lang="ru-RU" sz="1400" dirty="0" smtClean="0"/>
              <a:t>очень сложной.</a:t>
            </a:r>
          </a:p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400" dirty="0" smtClean="0"/>
              <a:t>В оценке работы организаций социальных сфер, лидируют школьные и дошкольные учреждения. Сформировалось негативное отношение в оценке работы </a:t>
            </a:r>
            <a:r>
              <a:rPr lang="ru-RU" sz="1400" dirty="0"/>
              <a:t>медицинских </a:t>
            </a:r>
            <a:r>
              <a:rPr lang="ru-RU" sz="1400" dirty="0" smtClean="0"/>
              <a:t>учреждений и организаций ЖКХ</a:t>
            </a:r>
            <a:r>
              <a:rPr lang="ru-RU" sz="1400" dirty="0"/>
              <a:t>.</a:t>
            </a:r>
            <a:endParaRPr lang="ru-RU" sz="1400" dirty="0" smtClean="0"/>
          </a:p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400" dirty="0" smtClean="0"/>
              <a:t>Оценка уровня безопасности и уровня экологии высоко оценены жителями и близки к максимальным (9,2 из 10 возможных баллов). </a:t>
            </a:r>
          </a:p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400" dirty="0" smtClean="0"/>
              <a:t>Положительно оценили меры </a:t>
            </a:r>
            <a:r>
              <a:rPr lang="ru-RU" sz="1400" dirty="0"/>
              <a:t>поддержки и ограничения для борьбы с распространением </a:t>
            </a:r>
            <a:r>
              <a:rPr lang="ru-RU" sz="1400" dirty="0" err="1" smtClean="0"/>
              <a:t>коронавируса</a:t>
            </a:r>
            <a:r>
              <a:rPr lang="ru-RU" sz="1400" dirty="0" smtClean="0"/>
              <a:t>, предпринятые властями Чукотского автономного округа 87,2% жителей округа. </a:t>
            </a:r>
          </a:p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400" dirty="0" smtClean="0"/>
              <a:t>Вероятность акций протеста очень низкая 2,8% жителей считают акции протеста  «вероятно возможными» и 1,7% от общего числа опрошенных готовы их поддержать.</a:t>
            </a:r>
          </a:p>
        </p:txBody>
      </p:sp>
    </p:spTree>
    <p:extLst>
      <p:ext uri="{BB962C8B-B14F-4D97-AF65-F5344CB8AC3E}">
        <p14:creationId xmlns:p14="http://schemas.microsoft.com/office/powerpoint/2010/main" val="21395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EEA20-B82D-478C-8A2F-3A39013FB5A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158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2. ПРОСТРАНСТВО ПОЛИТИЧЕСКИХ ФИГУР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7" name="Группа 4"/>
          <p:cNvGrpSpPr/>
          <p:nvPr/>
        </p:nvGrpSpPr>
        <p:grpSpPr>
          <a:xfrm>
            <a:off x="214282" y="815911"/>
            <a:ext cx="792088" cy="648072"/>
            <a:chOff x="1043608" y="5517232"/>
            <a:chExt cx="1080120" cy="864096"/>
          </a:xfrm>
          <a:solidFill>
            <a:srgbClr val="C00000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1187624" y="5805264"/>
              <a:ext cx="648072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Нашивка 8"/>
            <p:cNvSpPr/>
            <p:nvPr/>
          </p:nvSpPr>
          <p:spPr>
            <a:xfrm>
              <a:off x="1331640" y="5517232"/>
              <a:ext cx="792088" cy="86409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1115616" y="5805264"/>
              <a:ext cx="0" cy="288032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043608" y="5805264"/>
              <a:ext cx="0" cy="288032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1006370" y="2810953"/>
            <a:ext cx="7851910" cy="1477328"/>
          </a:xfrm>
          <a:prstGeom prst="rect">
            <a:avLst/>
          </a:prstGeom>
          <a:solidFill>
            <a:srgbClr val="FFE0C1"/>
          </a:solidFill>
          <a:ln w="317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5750" indent="-285750" algn="just">
              <a:lnSpc>
                <a:spcPts val="14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400" dirty="0" smtClean="0"/>
              <a:t>Лидером в пространстве политических фигур остается Президент РФ </a:t>
            </a:r>
            <a:r>
              <a:rPr lang="ru-RU" sz="1400" dirty="0" err="1" smtClean="0"/>
              <a:t>В.В.Путин</a:t>
            </a:r>
            <a:r>
              <a:rPr lang="ru-RU" sz="1400" dirty="0" smtClean="0"/>
              <a:t> (59,2%). Доверие к этой политической персоне стабильно высокое в Чукотском автономном округе. </a:t>
            </a:r>
          </a:p>
          <a:p>
            <a:pPr marL="285750" indent="-285750" algn="just">
              <a:lnSpc>
                <a:spcPts val="14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400" dirty="0"/>
              <a:t>Р</a:t>
            </a:r>
            <a:r>
              <a:rPr lang="ru-RU" sz="1400" dirty="0" smtClean="0"/>
              <a:t>есурс доверия губернатора Чукотского автономного округа </a:t>
            </a:r>
            <a:r>
              <a:rPr lang="ru-RU" sz="1400" dirty="0" err="1" smtClean="0"/>
              <a:t>Р.В.Копина</a:t>
            </a:r>
            <a:r>
              <a:rPr lang="ru-RU" sz="1400" dirty="0" smtClean="0"/>
              <a:t> остается стабильным (47,4%)</a:t>
            </a:r>
          </a:p>
          <a:p>
            <a:pPr algn="just">
              <a:lnSpc>
                <a:spcPts val="1400"/>
              </a:lnSpc>
              <a:spcBef>
                <a:spcPts val="1200"/>
              </a:spcBef>
              <a:buClr>
                <a:srgbClr val="C00000"/>
              </a:buClr>
            </a:pPr>
            <a:r>
              <a:rPr lang="ru-RU" sz="1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00221026"/>
              </p:ext>
            </p:extLst>
          </p:nvPr>
        </p:nvGraphicFramePr>
        <p:xfrm>
          <a:off x="451643" y="1484785"/>
          <a:ext cx="8240713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EEA20-B82D-478C-8A2F-3A39013FB5A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15888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2. ПРОСТРАНСТВО ПОЛИТИЧЕСКИХ ФИГУР В ЧУКОТСКОМ АВТОНОМНОМ ОКРУГЕ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000496" y="571480"/>
            <a:ext cx="51768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b="1" i="1" dirty="0">
                <a:solidFill>
                  <a:srgbClr val="C00000"/>
                </a:solidFill>
              </a:rPr>
              <a:t>Вопрос: </a:t>
            </a:r>
            <a:r>
              <a:rPr lang="ru-RU" sz="1000" b="1" i="1" dirty="0" smtClean="0">
                <a:solidFill>
                  <a:srgbClr val="C00000"/>
                </a:solidFill>
              </a:rPr>
              <a:t>«Оцените уровень доверия следующим общественно-политическим деятелям» </a:t>
            </a:r>
            <a:endParaRPr lang="ru-RU" sz="1000" b="1" i="1" dirty="0">
              <a:solidFill>
                <a:srgbClr val="C00000"/>
              </a:solidFill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928926" y="5773183"/>
            <a:ext cx="62150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Рис. </a:t>
            </a:r>
            <a:r>
              <a:rPr lang="ru-RU" sz="1600" dirty="0" smtClean="0">
                <a:solidFill>
                  <a:srgbClr val="C00000"/>
                </a:solidFill>
              </a:rPr>
              <a:t>2.1. Значимые политические фигуры и институты*, %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6143644"/>
            <a:ext cx="7572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963" indent="-1350963"/>
            <a:r>
              <a:rPr lang="ru-RU" sz="1000" b="1" i="1" dirty="0" smtClean="0"/>
              <a:t>*</a:t>
            </a:r>
            <a:r>
              <a:rPr lang="ru-RU" sz="1000" i="1" dirty="0" smtClean="0"/>
              <a:t>Процент рассчитан от количества ответивших  на вопрос (1500 респондентов)</a:t>
            </a:r>
            <a:endParaRPr lang="ru-RU" sz="1000" b="1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14282" y="6143644"/>
            <a:ext cx="338455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800000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300574660"/>
              </p:ext>
            </p:extLst>
          </p:nvPr>
        </p:nvGraphicFramePr>
        <p:xfrm>
          <a:off x="539552" y="1793892"/>
          <a:ext cx="3168352" cy="327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28367089"/>
              </p:ext>
            </p:extLst>
          </p:nvPr>
        </p:nvGraphicFramePr>
        <p:xfrm>
          <a:off x="451643" y="1484785"/>
          <a:ext cx="8240713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EEA20-B82D-478C-8A2F-3A39013FB5A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15888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3. ОЦЕНКА ДЕЯТЕЛЬНОСТИ ОРГАНОВ ВЛАСТИ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000496" y="570358"/>
            <a:ext cx="5176845" cy="31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b="1" i="1" dirty="0">
                <a:solidFill>
                  <a:srgbClr val="C00000"/>
                </a:solidFill>
              </a:rPr>
              <a:t>Вопрос: </a:t>
            </a:r>
            <a:r>
              <a:rPr lang="ru-RU" sz="1000" b="1" i="1" dirty="0" smtClean="0">
                <a:solidFill>
                  <a:srgbClr val="C00000"/>
                </a:solidFill>
              </a:rPr>
              <a:t>«Оцените работу следующих общественно-политических деятелей» </a:t>
            </a:r>
            <a:endParaRPr lang="ru-RU" sz="1000" b="1" i="1" dirty="0">
              <a:solidFill>
                <a:srgbClr val="C00000"/>
              </a:solidFill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928926" y="5773183"/>
            <a:ext cx="62150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Рис. </a:t>
            </a:r>
            <a:r>
              <a:rPr lang="ru-RU" sz="1600" dirty="0" smtClean="0">
                <a:solidFill>
                  <a:srgbClr val="C00000"/>
                </a:solidFill>
              </a:rPr>
              <a:t>3.1. Значимые политические фигуры и институты*, %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6143644"/>
            <a:ext cx="7572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963" indent="-1350963"/>
            <a:r>
              <a:rPr lang="ru-RU" sz="1000" b="1" i="1" dirty="0" smtClean="0"/>
              <a:t>*</a:t>
            </a:r>
            <a:r>
              <a:rPr lang="ru-RU" sz="1000" i="1" dirty="0" smtClean="0"/>
              <a:t>Процент рассчитан от количества ответивших  на вопрос (1500 респондентов)</a:t>
            </a:r>
            <a:endParaRPr lang="ru-RU" sz="1000" b="1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14282" y="6143644"/>
            <a:ext cx="338455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800000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736068468"/>
              </p:ext>
            </p:extLst>
          </p:nvPr>
        </p:nvGraphicFramePr>
        <p:xfrm>
          <a:off x="539552" y="1793892"/>
          <a:ext cx="3168352" cy="327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83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08949764"/>
              </p:ext>
            </p:extLst>
          </p:nvPr>
        </p:nvGraphicFramePr>
        <p:xfrm>
          <a:off x="451643" y="1484785"/>
          <a:ext cx="8240713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EEA20-B82D-478C-8A2F-3A39013FB5A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15888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3. ОЦЕНКА ДЕЯТЕЛЬНОСТИ ПОЛИТИЧЕСКИХ ПАРТИЙ И ИНСТИТУТОВ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000496" y="570358"/>
            <a:ext cx="5176845" cy="31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b="1" i="1" dirty="0">
                <a:solidFill>
                  <a:srgbClr val="C00000"/>
                </a:solidFill>
              </a:rPr>
              <a:t>Вопрос: </a:t>
            </a:r>
            <a:r>
              <a:rPr lang="ru-RU" sz="1000" b="1" i="1" dirty="0" smtClean="0">
                <a:solidFill>
                  <a:srgbClr val="C00000"/>
                </a:solidFill>
              </a:rPr>
              <a:t>«Оцените работу следующих общественно-политических деятелей» </a:t>
            </a:r>
            <a:endParaRPr lang="ru-RU" sz="1000" b="1" i="1" dirty="0">
              <a:solidFill>
                <a:srgbClr val="C00000"/>
              </a:solidFill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928926" y="5773183"/>
            <a:ext cx="62150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Рис. </a:t>
            </a:r>
            <a:r>
              <a:rPr lang="ru-RU" sz="1600" dirty="0" smtClean="0">
                <a:solidFill>
                  <a:srgbClr val="C00000"/>
                </a:solidFill>
              </a:rPr>
              <a:t>3.2. Значимые политические партии и институты*, %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6143644"/>
            <a:ext cx="7572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963" indent="-1350963"/>
            <a:r>
              <a:rPr lang="ru-RU" sz="1000" b="1" i="1" dirty="0" smtClean="0"/>
              <a:t>*</a:t>
            </a:r>
            <a:r>
              <a:rPr lang="ru-RU" sz="1000" i="1" dirty="0" smtClean="0"/>
              <a:t>Процент рассчитан от количества ответивших  на вопрос (1500 респондентов)</a:t>
            </a:r>
            <a:endParaRPr lang="ru-RU" sz="1000" b="1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14282" y="6143644"/>
            <a:ext cx="338455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800000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523277184"/>
              </p:ext>
            </p:extLst>
          </p:nvPr>
        </p:nvGraphicFramePr>
        <p:xfrm>
          <a:off x="539552" y="1793892"/>
          <a:ext cx="3168352" cy="327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56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EEA20-B82D-478C-8A2F-3A39013FB5A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158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5. ОЦЕНКА СОЦИАЛЬНОЙ СФЕРЫ ЧУКОТСКОГО АВТОНОМНОГО ОКРУГА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-180528" y="5517232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Рис. </a:t>
            </a:r>
            <a:r>
              <a:rPr lang="ru-RU" sz="1600" dirty="0" smtClean="0">
                <a:solidFill>
                  <a:srgbClr val="C00000"/>
                </a:solidFill>
              </a:rPr>
              <a:t>5.2. Рейтинг социальных сфер по оценкам жителей округа, баллы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00628" y="1928802"/>
            <a:ext cx="4105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b="1" i="1" dirty="0">
                <a:solidFill>
                  <a:srgbClr val="C00000"/>
                </a:solidFill>
              </a:rPr>
              <a:t>Вопрос: </a:t>
            </a:r>
            <a:r>
              <a:rPr lang="ru-RU" sz="1000" b="1" i="1" dirty="0" smtClean="0">
                <a:solidFill>
                  <a:srgbClr val="C00000"/>
                </a:solidFill>
              </a:rPr>
              <a:t>«</a:t>
            </a:r>
            <a:r>
              <a:rPr lang="ru-RU" sz="1000" i="1" dirty="0" smtClean="0">
                <a:solidFill>
                  <a:srgbClr val="C00000"/>
                </a:solidFill>
              </a:rPr>
              <a:t>Оцените уровень и качество следующих сфер вашей жизни</a:t>
            </a:r>
            <a:r>
              <a:rPr lang="ru-RU" sz="1000" b="1" i="1" dirty="0" smtClean="0">
                <a:solidFill>
                  <a:srgbClr val="C00000"/>
                </a:solidFill>
              </a:rPr>
              <a:t>» </a:t>
            </a:r>
            <a:endParaRPr lang="ru-RU" sz="1000" b="1" i="1" dirty="0">
              <a:solidFill>
                <a:srgbClr val="C00000"/>
              </a:solidFill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142844" y="714356"/>
            <a:ext cx="792088" cy="648072"/>
            <a:chOff x="1043608" y="5517232"/>
            <a:chExt cx="1080120" cy="864096"/>
          </a:xfrm>
          <a:solidFill>
            <a:srgbClr val="C00000"/>
          </a:solidFill>
        </p:grpSpPr>
        <p:sp>
          <p:nvSpPr>
            <p:cNvPr id="17" name="Прямоугольник 16"/>
            <p:cNvSpPr/>
            <p:nvPr/>
          </p:nvSpPr>
          <p:spPr>
            <a:xfrm>
              <a:off x="1187624" y="5805264"/>
              <a:ext cx="648072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Нашивка 17"/>
            <p:cNvSpPr/>
            <p:nvPr/>
          </p:nvSpPr>
          <p:spPr>
            <a:xfrm>
              <a:off x="1331640" y="5517232"/>
              <a:ext cx="792088" cy="86409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115616" y="5805264"/>
              <a:ext cx="0" cy="288032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043608" y="5805264"/>
              <a:ext cx="0" cy="288032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587771187"/>
              </p:ext>
            </p:extLst>
          </p:nvPr>
        </p:nvGraphicFramePr>
        <p:xfrm>
          <a:off x="750067" y="2428868"/>
          <a:ext cx="7643866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1000100" y="714356"/>
            <a:ext cx="7858180" cy="738664"/>
          </a:xfrm>
          <a:prstGeom prst="rect">
            <a:avLst/>
          </a:prstGeom>
          <a:solidFill>
            <a:srgbClr val="FFE0C1"/>
          </a:solidFill>
          <a:ln w="317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400" dirty="0" smtClean="0"/>
              <a:t>Оценка жителями округа социальной сферы жизни в Чукотском автономном округе, оценка </a:t>
            </a:r>
            <a:r>
              <a:rPr lang="ru-RU" sz="1400" dirty="0"/>
              <a:t>дана по 10-бальной шкале, где </a:t>
            </a:r>
            <a:r>
              <a:rPr lang="ru-RU" sz="1400" dirty="0" smtClean="0"/>
              <a:t>1- это </a:t>
            </a:r>
            <a:r>
              <a:rPr lang="ru-RU" sz="1400" dirty="0"/>
              <a:t>плохо, не </a:t>
            </a:r>
            <a:r>
              <a:rPr lang="ru-RU" sz="1400" dirty="0" smtClean="0"/>
              <a:t>удовлетворительно, а </a:t>
            </a:r>
            <a:r>
              <a:rPr lang="ru-RU" sz="1400" dirty="0"/>
              <a:t>10-это очень хорошо, полностью </a:t>
            </a:r>
            <a:r>
              <a:rPr lang="ru-RU" sz="1400" dirty="0" smtClean="0"/>
              <a:t>удовлетворяет.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18715</TotalTime>
  <Words>549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Натуральные материалы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</dc:creator>
  <cp:lastModifiedBy>Lenovo</cp:lastModifiedBy>
  <cp:revision>2603</cp:revision>
  <cp:lastPrinted>2020-08-17T02:56:51Z</cp:lastPrinted>
  <dcterms:created xsi:type="dcterms:W3CDTF">2009-11-10T20:21:10Z</dcterms:created>
  <dcterms:modified xsi:type="dcterms:W3CDTF">2020-08-25T11:48:09Z</dcterms:modified>
</cp:coreProperties>
</file>